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Helvetica Neue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9F7B200-7C01-459F-BA01-92A39A4FEC2D}">
  <a:tblStyle styleId="{09F7B200-7C01-459F-BA01-92A39A4FEC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72abc712f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572abc712f_2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74b4b91a9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74b4b91a9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74b4b91a9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74b4b91a9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74b4b91a9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74b4b91a9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74b4b91a9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74b4b91a9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74b4b91a9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74b4b91a9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74b4b91a9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74b4b91a9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74b4b91a9_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74b4b91a9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74b4b91a9_3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74b4b91a9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74b4b91a9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74b4b91a9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74b4b91a9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74b4b91a9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72abc712f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572abc712f_2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74b4b91a9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74b4b91a9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74b4b91a9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74b4b91a9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74b4b91a9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74b4b91a9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74b4b91a9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74b4b91a9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74b4b91a9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74b4b91a9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74b4b91a9_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74b4b91a9_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74b4b91a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74b4b91a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74b4b91a9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74b4b91a9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74b4b91a9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74b4b91a9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74b4b91a9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74b4b91a9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74b4b91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74b4b91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74b4b91a9_3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74b4b91a9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74b4b91a9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74b4b91a9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74b4b91a9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74b4b91a9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74b4b91a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74b4b91a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16b3655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16b3655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16b3655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16b3655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16b3655b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16b3655b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74b4b91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74b4b91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74b4b91a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74b4b91a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74b4b91a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74b4b91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74b4b91a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74b4b91a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74b4b91a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74b4b91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16b3655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16b3655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72abc712f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572abc712f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4b4b91a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74b4b91a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74b4b91a9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74b4b91a9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74b4b91a9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74b4b91a9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4b4b91a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4b4b91a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74b4b91a9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74b4b91a9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371600" y="23431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685800" y="1047750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5905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457200" y="1619250"/>
            <a:ext cx="8229600" cy="2651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>
                <a:solidFill>
                  <a:srgbClr val="006096"/>
                </a:solidFill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–"/>
              <a:defRPr>
                <a:solidFill>
                  <a:srgbClr val="006096"/>
                </a:solidFill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»"/>
              <a:defRPr>
                <a:solidFill>
                  <a:srgbClr val="006096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rgbClr val="006096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1792288" y="4025503"/>
            <a:ext cx="5486400" cy="375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6096"/>
              </a:buClr>
              <a:buSzPts val="1400"/>
              <a:buNone/>
              <a:defRPr sz="1400">
                <a:solidFill>
                  <a:srgbClr val="006096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ctrTitle"/>
          </p:nvPr>
        </p:nvSpPr>
        <p:spPr>
          <a:xfrm>
            <a:off x="685800" y="10263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1371600" y="23431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722313" y="2647950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3200" cap="none">
                <a:solidFill>
                  <a:srgbClr val="00B0F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722313" y="1522809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457200" y="5143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457200" y="1409701"/>
            <a:ext cx="4038600" cy="2686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6096"/>
              </a:buClr>
              <a:buSzPts val="2800"/>
              <a:buChar char="•"/>
              <a:defRPr sz="2800">
                <a:solidFill>
                  <a:srgbClr val="006096"/>
                </a:solidFill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19"/>
          <p:cNvSpPr txBox="1"/>
          <p:nvPr>
            <p:ph idx="2" type="body"/>
          </p:nvPr>
        </p:nvSpPr>
        <p:spPr>
          <a:xfrm>
            <a:off x="4648200" y="1409701"/>
            <a:ext cx="4038600" cy="2686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6096"/>
              </a:buClr>
              <a:buSzPts val="2800"/>
              <a:buChar char="•"/>
              <a:defRPr sz="2800">
                <a:solidFill>
                  <a:srgbClr val="006096"/>
                </a:solidFill>
              </a:defRPr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457200" y="502445"/>
            <a:ext cx="4040188" cy="7739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None/>
              <a:defRPr b="1" sz="2400">
                <a:solidFill>
                  <a:srgbClr val="006096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57200" y="1276350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Char char="•"/>
              <a:defRPr sz="2400">
                <a:solidFill>
                  <a:srgbClr val="006096"/>
                </a:solidFill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6096"/>
              </a:buClr>
              <a:buSzPts val="2000"/>
              <a:buChar char="–"/>
              <a:defRPr sz="2000">
                <a:solidFill>
                  <a:srgbClr val="006096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 sz="1800">
                <a:solidFill>
                  <a:srgbClr val="006096"/>
                </a:solidFill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–"/>
              <a:defRPr sz="1600">
                <a:solidFill>
                  <a:srgbClr val="006096"/>
                </a:solidFill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»"/>
              <a:defRPr sz="1600">
                <a:solidFill>
                  <a:srgbClr val="006096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1" name="Google Shape;81;p20"/>
          <p:cNvSpPr txBox="1"/>
          <p:nvPr>
            <p:ph idx="3" type="body"/>
          </p:nvPr>
        </p:nvSpPr>
        <p:spPr>
          <a:xfrm>
            <a:off x="4645026" y="502445"/>
            <a:ext cx="4041775" cy="7739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None/>
              <a:defRPr b="1" sz="2400">
                <a:solidFill>
                  <a:srgbClr val="006096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2" name="Google Shape;82;p20"/>
          <p:cNvSpPr txBox="1"/>
          <p:nvPr>
            <p:ph idx="4" type="body"/>
          </p:nvPr>
        </p:nvSpPr>
        <p:spPr>
          <a:xfrm>
            <a:off x="4645026" y="1276350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6096"/>
              </a:buClr>
              <a:buSzPts val="2400"/>
              <a:buChar char="•"/>
              <a:defRPr sz="2400">
                <a:solidFill>
                  <a:srgbClr val="006096"/>
                </a:solidFill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6096"/>
              </a:buClr>
              <a:buSzPts val="2000"/>
              <a:buChar char="–"/>
              <a:defRPr sz="2000">
                <a:solidFill>
                  <a:srgbClr val="006096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6096"/>
              </a:buClr>
              <a:buSzPts val="1800"/>
              <a:buChar char="•"/>
              <a:defRPr sz="1800">
                <a:solidFill>
                  <a:srgbClr val="006096"/>
                </a:solidFill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–"/>
              <a:defRPr sz="1600">
                <a:solidFill>
                  <a:srgbClr val="006096"/>
                </a:solidFill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6096"/>
              </a:buClr>
              <a:buSzPts val="1600"/>
              <a:buChar char="»"/>
              <a:defRPr sz="1600">
                <a:solidFill>
                  <a:srgbClr val="006096"/>
                </a:solidFill>
              </a:defRPr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457200" y="5905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457201" y="514350"/>
            <a:ext cx="3008313" cy="947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575050" y="514351"/>
            <a:ext cx="511175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006096"/>
              </a:buClr>
              <a:buSzPts val="3200"/>
              <a:buChar char="•"/>
              <a:defRPr sz="3200">
                <a:solidFill>
                  <a:srgbClr val="006096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2" name="Google Shape;92;p23"/>
          <p:cNvSpPr txBox="1"/>
          <p:nvPr>
            <p:ph idx="2" type="body"/>
          </p:nvPr>
        </p:nvSpPr>
        <p:spPr>
          <a:xfrm>
            <a:off x="457201" y="1657351"/>
            <a:ext cx="3008313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6096"/>
              </a:buClr>
              <a:buSzPts val="1400"/>
              <a:buNone/>
              <a:defRPr sz="1400">
                <a:solidFill>
                  <a:srgbClr val="006096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457200" y="5905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609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" type="body"/>
          </p:nvPr>
        </p:nvSpPr>
        <p:spPr>
          <a:xfrm rot="5400000">
            <a:off x="3246437" y="-1169988"/>
            <a:ext cx="2651125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 rot="5400000">
            <a:off x="5829299" y="1238250"/>
            <a:ext cx="365760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 rot="5400000">
            <a:off x="1638300" y="-742950"/>
            <a:ext cx="3657601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34671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59055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619250"/>
            <a:ext cx="8229600" cy="2651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cs.stanford.edu/people/karpathy/convnetjs//demo/classify2d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colah.github.io/posts/2014-03-NN-Manifolds-Topology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hyperlink" Target="https://adeshpande3.github.io/adeshpande3.github.io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hyperlink" Target="https://adeshpande3.github.io/adeshpande3.github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setosa.io/ev/image-kernel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gif"/><Relationship Id="rId4" Type="http://schemas.openxmlformats.org/officeDocument/2006/relationships/hyperlink" Target="http://yann.lecun.com/exdb/publis/pdf/lecun-01a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scs.ryerson.ca/~aharley/vis/conv/flat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hyperlink" Target="http://cnnlocalization.csail.mit.edu/Zhou_Learning_Deep_Features_CVPR_2016_paper.pdf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pdf/1711.05225.pdf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1371600" y="2851725"/>
            <a:ext cx="64023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"/>
              <a:t>Ankush Saini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</a:pPr>
            <a:r>
              <a:rPr lang="en"/>
              <a:t>Anantvir Singh</a:t>
            </a:r>
            <a:endParaRPr/>
          </a:p>
        </p:txBody>
      </p:sp>
      <p:sp>
        <p:nvSpPr>
          <p:cNvPr id="107" name="Google Shape;107;p26"/>
          <p:cNvSpPr txBox="1"/>
          <p:nvPr>
            <p:ph idx="2" type="body"/>
          </p:nvPr>
        </p:nvSpPr>
        <p:spPr>
          <a:xfrm>
            <a:off x="685800" y="1047750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"/>
              <a:t>Detecting Pneumonia from Chest X-Rays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57200" y="137175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	(Decision Boundary)</a:t>
            </a:r>
            <a:endParaRPr/>
          </a:p>
        </p:txBody>
      </p:sp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400" y="935000"/>
            <a:ext cx="7027199" cy="31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902100" y="4130425"/>
            <a:ext cx="7339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https://cs.stanford.edu/people/karpathy/convnetjs//demo/classify2d.html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50" y="425250"/>
            <a:ext cx="7940549" cy="343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6"/>
          <p:cNvSpPr txBox="1"/>
          <p:nvPr/>
        </p:nvSpPr>
        <p:spPr>
          <a:xfrm>
            <a:off x="600325" y="4021000"/>
            <a:ext cx="80202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https://colah.github.io/posts/2014-03-NN-Manifolds-Topology/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type="title"/>
          </p:nvPr>
        </p:nvSpPr>
        <p:spPr>
          <a:xfrm>
            <a:off x="457200" y="5905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7"/>
          <p:cNvSpPr txBox="1"/>
          <p:nvPr>
            <p:ph idx="1" type="body"/>
          </p:nvPr>
        </p:nvSpPr>
        <p:spPr>
          <a:xfrm>
            <a:off x="457200" y="1619250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00" y="319476"/>
            <a:ext cx="8113001" cy="39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type="title"/>
          </p:nvPr>
        </p:nvSpPr>
        <p:spPr>
          <a:xfrm>
            <a:off x="457200" y="5905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8"/>
          <p:cNvSpPr txBox="1"/>
          <p:nvPr>
            <p:ph idx="1" type="body"/>
          </p:nvPr>
        </p:nvSpPr>
        <p:spPr>
          <a:xfrm>
            <a:off x="457200" y="1619250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590550"/>
            <a:ext cx="8229599" cy="371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>
            <p:ph type="title"/>
          </p:nvPr>
        </p:nvSpPr>
        <p:spPr>
          <a:xfrm>
            <a:off x="457200" y="5905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198" name="Google Shape;198;p39"/>
          <p:cNvSpPr txBox="1"/>
          <p:nvPr>
            <p:ph idx="1" type="body"/>
          </p:nvPr>
        </p:nvSpPr>
        <p:spPr>
          <a:xfrm>
            <a:off x="457200" y="1619250"/>
            <a:ext cx="30717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input image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 it to a Neural Network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a class i.e a digit,  cat, dog, Pneumonia, Normal etc.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9"/>
          <p:cNvPicPr preferRelativeResize="0"/>
          <p:nvPr/>
        </p:nvPicPr>
        <p:blipFill rotWithShape="1">
          <a:blip r:embed="rId3">
            <a:alphaModFix/>
          </a:blip>
          <a:srcRect b="13252" l="6259" r="6320" t="15537"/>
          <a:stretch/>
        </p:blipFill>
        <p:spPr>
          <a:xfrm>
            <a:off x="3621450" y="1727288"/>
            <a:ext cx="5312774" cy="24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457200" y="5905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want computer to do </a:t>
            </a:r>
            <a:endParaRPr/>
          </a:p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457200" y="1619250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we see images ? Focus on a particular identifiable features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dog 4 paws, 2 ears etc, 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computer to focus on such features of an image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focus on low level features like edges, corners etc.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detect more high level features like face, legs, ears etc.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do this 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457200" y="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  <p:sp>
        <p:nvSpPr>
          <p:cNvPr id="211" name="Google Shape;211;p41"/>
          <p:cNvSpPr txBox="1"/>
          <p:nvPr>
            <p:ph idx="1" type="body"/>
          </p:nvPr>
        </p:nvSpPr>
        <p:spPr>
          <a:xfrm>
            <a:off x="457200" y="742800"/>
            <a:ext cx="8229600" cy="352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22860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/>
              <a:t>General CNN Architecture</a:t>
            </a:r>
            <a:endParaRPr b="1"/>
          </a:p>
        </p:txBody>
      </p:sp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75" y="1171925"/>
            <a:ext cx="8490026" cy="32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type="title"/>
          </p:nvPr>
        </p:nvSpPr>
        <p:spPr>
          <a:xfrm>
            <a:off x="457200" y="34040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CNN </a:t>
            </a:r>
            <a:endParaRPr/>
          </a:p>
        </p:txBody>
      </p:sp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457200" y="1369125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Layers → 6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 Pooling Layers → 6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 Out Layers → 6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Average Pooling Layer → 1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</a:t>
            </a:r>
            <a:r>
              <a:rPr lang="en"/>
              <a:t>Connected</a:t>
            </a:r>
            <a:r>
              <a:rPr lang="en"/>
              <a:t> Layers → 2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Optimizer → ‘Adam’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457200" y="10590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Networks(CNN)</a:t>
            </a:r>
            <a:endParaRPr/>
          </a:p>
        </p:txBody>
      </p:sp>
      <p:sp>
        <p:nvSpPr>
          <p:cNvPr id="224" name="Google Shape;224;p43"/>
          <p:cNvSpPr txBox="1"/>
          <p:nvPr>
            <p:ph idx="1" type="body"/>
          </p:nvPr>
        </p:nvSpPr>
        <p:spPr>
          <a:xfrm>
            <a:off x="457200" y="865050"/>
            <a:ext cx="8229600" cy="341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2860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2860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Curve detecting filter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325" y="1020675"/>
            <a:ext cx="59436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3"/>
          <p:cNvSpPr txBox="1"/>
          <p:nvPr/>
        </p:nvSpPr>
        <p:spPr>
          <a:xfrm>
            <a:off x="1406100" y="4146075"/>
            <a:ext cx="6331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</a:t>
            </a:r>
            <a:r>
              <a:rPr lang="en" sz="1000"/>
              <a:t>    </a:t>
            </a:r>
            <a:r>
              <a:rPr b="1"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https://adeshpande3.github.io/adeshpande3.github.io/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457200" y="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</a:t>
            </a:r>
            <a:endParaRPr/>
          </a:p>
        </p:txBody>
      </p:sp>
      <p:pic>
        <p:nvPicPr>
          <p:cNvPr id="232" name="Google Shape;2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325" y="644125"/>
            <a:ext cx="6065000" cy="32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4"/>
          <p:cNvSpPr txBox="1"/>
          <p:nvPr/>
        </p:nvSpPr>
        <p:spPr>
          <a:xfrm>
            <a:off x="1620325" y="4024275"/>
            <a:ext cx="65100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b="1" lang="en" sz="1000" u="sng">
                <a:solidFill>
                  <a:schemeClr val="hlink"/>
                </a:solidFill>
                <a:hlinkClick r:id="rId4"/>
              </a:rPr>
              <a:t>https://adeshpande3.github.io/adeshpande3.github.io/</a:t>
            </a:r>
            <a:endParaRPr b="1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457200" y="78025"/>
            <a:ext cx="82296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Pneumonia</a:t>
            </a:r>
            <a:endParaRPr sz="3600"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457200" y="833425"/>
            <a:ext cx="6261900" cy="3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Very common lung disease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More than 3 million cases every year in US and 50,000 deaths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Diagnosis 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From Chest X-rays(CXR) --&gt; It’s very complicated and needs highly trained specialists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There are usually other conditions in lungs like fluids, volume loss, surgical changes, fluid outside the lungs appears opaque on CXR</a:t>
            </a:r>
            <a:endParaRPr/>
          </a:p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3505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0300" y="1067925"/>
            <a:ext cx="2211300" cy="31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>
            <p:ph type="title"/>
          </p:nvPr>
        </p:nvSpPr>
        <p:spPr>
          <a:xfrm>
            <a:off x="457200" y="5905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239" name="Google Shape;239;p45"/>
          <p:cNvSpPr txBox="1"/>
          <p:nvPr>
            <p:ph idx="1" type="body"/>
          </p:nvPr>
        </p:nvSpPr>
        <p:spPr>
          <a:xfrm>
            <a:off x="457200" y="1619250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 Interpretation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http://setosa.io/ev/image-kernels/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 txBox="1"/>
          <p:nvPr>
            <p:ph type="title"/>
          </p:nvPr>
        </p:nvSpPr>
        <p:spPr>
          <a:xfrm>
            <a:off x="457200" y="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</a:t>
            </a:r>
            <a:endParaRPr/>
          </a:p>
        </p:txBody>
      </p:sp>
      <p:pic>
        <p:nvPicPr>
          <p:cNvPr id="245" name="Google Shape;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150" y="641525"/>
            <a:ext cx="4559000" cy="2863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6"/>
          <p:cNvSpPr txBox="1"/>
          <p:nvPr/>
        </p:nvSpPr>
        <p:spPr>
          <a:xfrm>
            <a:off x="457200" y="3770850"/>
            <a:ext cx="8430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Originl CNN Paper (</a:t>
            </a: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Yann LeCun, Yoshua Bengio &amp; Geoffrey Hinton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b="1"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http://yann.lecun.com/exdb/publis/pdf/lecun-01a.pdf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 txBox="1"/>
          <p:nvPr>
            <p:ph type="title"/>
          </p:nvPr>
        </p:nvSpPr>
        <p:spPr>
          <a:xfrm>
            <a:off x="551025" y="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Convolutional Layer</a:t>
            </a:r>
            <a:endParaRPr/>
          </a:p>
        </p:txBody>
      </p:sp>
      <p:sp>
        <p:nvSpPr>
          <p:cNvPr id="252" name="Google Shape;252;p47"/>
          <p:cNvSpPr txBox="1"/>
          <p:nvPr>
            <p:ph idx="1" type="body"/>
          </p:nvPr>
        </p:nvSpPr>
        <p:spPr>
          <a:xfrm>
            <a:off x="551025" y="742800"/>
            <a:ext cx="8135700" cy="352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the curve detection filter to this image </a:t>
            </a:r>
            <a:endParaRPr/>
          </a:p>
        </p:txBody>
      </p:sp>
      <p:pic>
        <p:nvPicPr>
          <p:cNvPr id="253" name="Google Shape;2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0" y="918313"/>
            <a:ext cx="614362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457200" y="2153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Convolutional Layer</a:t>
            </a:r>
            <a:endParaRPr/>
          </a:p>
        </p:txBody>
      </p:sp>
      <p:sp>
        <p:nvSpPr>
          <p:cNvPr id="259" name="Google Shape;259;p48"/>
          <p:cNvSpPr txBox="1"/>
          <p:nvPr>
            <p:ph idx="1" type="body"/>
          </p:nvPr>
        </p:nvSpPr>
        <p:spPr>
          <a:xfrm>
            <a:off x="457200" y="1619250"/>
            <a:ext cx="8229600" cy="28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value of convolution means the filter has detected a curve</a:t>
            </a:r>
            <a:endParaRPr/>
          </a:p>
        </p:txBody>
      </p:sp>
      <p:pic>
        <p:nvPicPr>
          <p:cNvPr id="260" name="Google Shape;2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863" y="1045275"/>
            <a:ext cx="67722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>
            <p:ph type="title"/>
          </p:nvPr>
        </p:nvSpPr>
        <p:spPr>
          <a:xfrm>
            <a:off x="457200" y="230975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Convolutional Layer</a:t>
            </a:r>
            <a:endParaRPr/>
          </a:p>
        </p:txBody>
      </p:sp>
      <p:sp>
        <p:nvSpPr>
          <p:cNvPr id="266" name="Google Shape;266;p49"/>
          <p:cNvSpPr txBox="1"/>
          <p:nvPr>
            <p:ph idx="1" type="body"/>
          </p:nvPr>
        </p:nvSpPr>
        <p:spPr>
          <a:xfrm>
            <a:off x="457200" y="1384750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 = 0,  because there is nothing in the image which responded to curve detector filter</a:t>
            </a:r>
            <a:endParaRPr/>
          </a:p>
        </p:txBody>
      </p:sp>
      <p:pic>
        <p:nvPicPr>
          <p:cNvPr id="267" name="Google Shape;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973763"/>
            <a:ext cx="68389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0"/>
          <p:cNvSpPr txBox="1"/>
          <p:nvPr>
            <p:ph type="title"/>
          </p:nvPr>
        </p:nvSpPr>
        <p:spPr>
          <a:xfrm>
            <a:off x="457200" y="4029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Convolutional Layer</a:t>
            </a:r>
            <a:endParaRPr/>
          </a:p>
        </p:txBody>
      </p:sp>
      <p:sp>
        <p:nvSpPr>
          <p:cNvPr id="273" name="Google Shape;273;p50"/>
          <p:cNvSpPr txBox="1"/>
          <p:nvPr>
            <p:ph idx="1" type="body"/>
          </p:nvPr>
        </p:nvSpPr>
        <p:spPr>
          <a:xfrm>
            <a:off x="457200" y="1619250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of convolutional layer is called ‘Activation Map’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Activation Map will show the areas in which there are most likely to be curves in the input image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just one filter to detect curves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have multiple filters to detect lines which curve to the right, or which detect circles etc.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filters → More information we have about image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>
            <p:ph idx="1" type="body"/>
          </p:nvPr>
        </p:nvSpPr>
        <p:spPr>
          <a:xfrm>
            <a:off x="457200" y="1619250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46975"/>
            <a:ext cx="8229600" cy="33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1"/>
          <p:cNvSpPr txBox="1"/>
          <p:nvPr>
            <p:ph type="title"/>
          </p:nvPr>
        </p:nvSpPr>
        <p:spPr>
          <a:xfrm>
            <a:off x="457200" y="104175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Convolution Visualization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>
            <p:ph type="title"/>
          </p:nvPr>
        </p:nvSpPr>
        <p:spPr>
          <a:xfrm>
            <a:off x="457200" y="277875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286" name="Google Shape;286;p52"/>
          <p:cNvSpPr txBox="1"/>
          <p:nvPr>
            <p:ph idx="1" type="body"/>
          </p:nvPr>
        </p:nvSpPr>
        <p:spPr>
          <a:xfrm>
            <a:off x="457200" y="1322175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of 1st Conv. layer becomes input of 2nd conv. layer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i.e for 2nd layer the input is activation map which resulted from first layer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each layer will represent locations of some low level features of input image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we apply more filters, the output will represent more higher level features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end of the network you may have some filters which activate when there is handwriting in image, a dog, a X-ray with Pneumonia.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 :-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http://scs.ryerson.ca/~aharley/vis/conv/flat.html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3"/>
          <p:cNvSpPr txBox="1"/>
          <p:nvPr>
            <p:ph type="title"/>
          </p:nvPr>
        </p:nvSpPr>
        <p:spPr>
          <a:xfrm>
            <a:off x="457225" y="143225"/>
            <a:ext cx="8229600" cy="67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292" name="Google Shape;292;p53"/>
          <p:cNvSpPr txBox="1"/>
          <p:nvPr>
            <p:ph idx="1" type="body"/>
          </p:nvPr>
        </p:nvSpPr>
        <p:spPr>
          <a:xfrm>
            <a:off x="457188" y="1416025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neuron only connected to receptive field of previous layer</a:t>
            </a:r>
            <a:endParaRPr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less parameters, less training time   </a:t>
            </a:r>
            <a:endParaRPr/>
          </a:p>
        </p:txBody>
      </p:sp>
      <p:pic>
        <p:nvPicPr>
          <p:cNvPr id="293" name="Google Shape;2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75" y="820325"/>
            <a:ext cx="5991225" cy="29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/>
          <p:nvPr>
            <p:ph type="title"/>
          </p:nvPr>
        </p:nvSpPr>
        <p:spPr>
          <a:xfrm>
            <a:off x="457200" y="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</a:t>
            </a:r>
            <a:endParaRPr/>
          </a:p>
        </p:txBody>
      </p:sp>
      <p:sp>
        <p:nvSpPr>
          <p:cNvPr id="299" name="Google Shape;299;p54"/>
          <p:cNvSpPr txBox="1"/>
          <p:nvPr>
            <p:ph idx="1" type="body"/>
          </p:nvPr>
        </p:nvSpPr>
        <p:spPr>
          <a:xfrm>
            <a:off x="457200" y="816075"/>
            <a:ext cx="8229600" cy="345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size of  input data → Reduces number of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several other options, maxpooling is most common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we know that particular feature exists in the image, its location relative to other features does not matter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number of parameters 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by 75% → Less computational cost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199" y="1738475"/>
            <a:ext cx="4590551" cy="27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457200" y="325550"/>
            <a:ext cx="8229600" cy="71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Detecting </a:t>
            </a:r>
            <a:r>
              <a:rPr lang="en"/>
              <a:t>Pneumonia</a:t>
            </a:r>
            <a:endParaRPr sz="36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457200" y="1250100"/>
            <a:ext cx="6144600" cy="302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Can it be automated 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Very common, so we have lot of data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We can learn from it 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Many Machine Learning algorithms can be used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We will use Deep Learning </a:t>
            </a:r>
            <a:br>
              <a:rPr lang="en"/>
            </a:br>
            <a:r>
              <a:rPr lang="en"/>
              <a:t>(Works best with image data)</a:t>
            </a:r>
            <a:endParaRPr/>
          </a:p>
        </p:txBody>
      </p:sp>
      <p:pic>
        <p:nvPicPr>
          <p:cNvPr id="122" name="Google Shape;1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900" y="1249950"/>
            <a:ext cx="2276625" cy="30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>
            <p:ph type="title"/>
          </p:nvPr>
        </p:nvSpPr>
        <p:spPr>
          <a:xfrm>
            <a:off x="457200" y="90275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 Layer</a:t>
            </a:r>
            <a:endParaRPr/>
          </a:p>
        </p:txBody>
      </p:sp>
      <p:sp>
        <p:nvSpPr>
          <p:cNvPr id="306" name="Google Shape;306;p55"/>
          <p:cNvSpPr txBox="1"/>
          <p:nvPr>
            <p:ph idx="1" type="body"/>
          </p:nvPr>
        </p:nvSpPr>
        <p:spPr>
          <a:xfrm>
            <a:off x="457200" y="972425"/>
            <a:ext cx="5623800" cy="329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prevent overfitting, this layer randomly “Drops Out” some activations in that layer by setting them to zero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proportion of Dropout can be specified by user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</a:t>
            </a:r>
            <a:r>
              <a:rPr b="1" lang="en"/>
              <a:t>0.15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in better generalization</a:t>
            </a:r>
            <a:endParaRPr/>
          </a:p>
        </p:txBody>
      </p:sp>
      <p:pic>
        <p:nvPicPr>
          <p:cNvPr id="307" name="Google Shape;307;p55"/>
          <p:cNvPicPr preferRelativeResize="0"/>
          <p:nvPr/>
        </p:nvPicPr>
        <p:blipFill rotWithShape="1">
          <a:blip r:embed="rId3">
            <a:alphaModFix/>
          </a:blip>
          <a:srcRect b="3700" l="11942" r="7800" t="13132"/>
          <a:stretch/>
        </p:blipFill>
        <p:spPr>
          <a:xfrm>
            <a:off x="6081000" y="972425"/>
            <a:ext cx="2695500" cy="32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6"/>
          <p:cNvSpPr txBox="1"/>
          <p:nvPr>
            <p:ph type="title"/>
          </p:nvPr>
        </p:nvSpPr>
        <p:spPr>
          <a:xfrm>
            <a:off x="535375" y="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Layer(Dense Layer)</a:t>
            </a:r>
            <a:endParaRPr/>
          </a:p>
        </p:txBody>
      </p:sp>
      <p:sp>
        <p:nvSpPr>
          <p:cNvPr id="313" name="Google Shape;313;p56"/>
          <p:cNvSpPr txBox="1"/>
          <p:nvPr>
            <p:ph idx="1" type="body"/>
          </p:nvPr>
        </p:nvSpPr>
        <p:spPr>
          <a:xfrm>
            <a:off x="457200" y="864350"/>
            <a:ext cx="8229600" cy="340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like a normal Neural Net. Input → High level features from previous layer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looks at output of previous layers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Determines which features belong to which class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Learns weights accordingly through backpropagation by minimizing error function</a:t>
            </a:r>
            <a:br>
              <a:rPr lang="en"/>
            </a:br>
            <a:r>
              <a:rPr lang="en"/>
              <a:t>using Stochastic Gradient Descent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Outputs a particular class i.e car or bus, Pneumonia or Normal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7"/>
          <p:cNvSpPr txBox="1"/>
          <p:nvPr>
            <p:ph type="title"/>
          </p:nvPr>
        </p:nvSpPr>
        <p:spPr>
          <a:xfrm>
            <a:off x="457200" y="0"/>
            <a:ext cx="8229600" cy="67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Surface</a:t>
            </a:r>
            <a:endParaRPr/>
          </a:p>
        </p:txBody>
      </p:sp>
      <p:pic>
        <p:nvPicPr>
          <p:cNvPr id="319" name="Google Shape;3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650" y="675300"/>
            <a:ext cx="7144625" cy="33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7"/>
          <p:cNvSpPr txBox="1"/>
          <p:nvPr/>
        </p:nvSpPr>
        <p:spPr>
          <a:xfrm>
            <a:off x="1163150" y="4177325"/>
            <a:ext cx="67068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    https://github.com/Jaewan-Yun/optimizer-visualization</a:t>
            </a:r>
            <a:endParaRPr b="1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>
            <p:ph type="title"/>
          </p:nvPr>
        </p:nvSpPr>
        <p:spPr>
          <a:xfrm>
            <a:off x="457200" y="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</a:t>
            </a:r>
            <a:endParaRPr/>
          </a:p>
        </p:txBody>
      </p:sp>
      <p:sp>
        <p:nvSpPr>
          <p:cNvPr id="326" name="Google Shape;326;p58"/>
          <p:cNvSpPr txBox="1"/>
          <p:nvPr>
            <p:ph idx="1" type="body"/>
          </p:nvPr>
        </p:nvSpPr>
        <p:spPr>
          <a:xfrm>
            <a:off x="457200" y="1051950"/>
            <a:ext cx="8229600" cy="349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dataflow graph to represent computation</a:t>
            </a:r>
            <a:br>
              <a:rPr lang="en"/>
            </a:br>
            <a:r>
              <a:rPr lang="en"/>
              <a:t>In terms of operations, Variables &amp; Placeholders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node is an operation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Dependencies between operations given </a:t>
            </a:r>
            <a:br>
              <a:rPr lang="en"/>
            </a:br>
            <a:r>
              <a:rPr lang="en"/>
              <a:t>By edges ⇒ Possible to partition program</a:t>
            </a:r>
            <a:br>
              <a:rPr lang="en"/>
            </a:br>
            <a:r>
              <a:rPr lang="en"/>
              <a:t>Across multiple </a:t>
            </a:r>
            <a:r>
              <a:rPr lang="en"/>
              <a:t>CPU’s, </a:t>
            </a:r>
            <a:r>
              <a:rPr lang="en"/>
              <a:t>GPU’s or TPU’s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Lazy execution i.e first build the entire graph, then</a:t>
            </a:r>
            <a:br>
              <a:rPr lang="en"/>
            </a:br>
            <a:r>
              <a:rPr lang="en"/>
              <a:t>run graph through session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Keras</a:t>
            </a:r>
            <a:r>
              <a:rPr lang="en"/>
              <a:t> → Easy to use h</a:t>
            </a:r>
            <a:r>
              <a:rPr lang="en"/>
              <a:t>igh level API built on Tensorflow</a:t>
            </a:r>
            <a:br>
              <a:rPr lang="en"/>
            </a:b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" sz="1000"/>
              <a:t>https://www.tensorflow.org/guide/graphs#what_is_a_tfgraph</a:t>
            </a:r>
            <a:endParaRPr b="1" sz="1000"/>
          </a:p>
        </p:txBody>
      </p:sp>
      <p:pic>
        <p:nvPicPr>
          <p:cNvPr id="327" name="Google Shape;3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300175"/>
            <a:ext cx="2400300" cy="41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/>
          <p:nvPr>
            <p:ph type="title"/>
          </p:nvPr>
        </p:nvSpPr>
        <p:spPr>
          <a:xfrm>
            <a:off x="457200" y="0"/>
            <a:ext cx="8229600" cy="53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Results(Accuracy)</a:t>
            </a:r>
            <a:r>
              <a:rPr lang="en"/>
              <a:t> </a:t>
            </a:r>
            <a:endParaRPr/>
          </a:p>
        </p:txBody>
      </p:sp>
      <p:pic>
        <p:nvPicPr>
          <p:cNvPr id="333" name="Google Shape;3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59" y="2571762"/>
            <a:ext cx="2621528" cy="16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375" y="514138"/>
            <a:ext cx="2563201" cy="16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375" y="2548088"/>
            <a:ext cx="2563201" cy="1696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675" y="534600"/>
            <a:ext cx="2491701" cy="164665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9"/>
          <p:cNvSpPr txBox="1"/>
          <p:nvPr/>
        </p:nvSpPr>
        <p:spPr>
          <a:xfrm>
            <a:off x="1084975" y="2098025"/>
            <a:ext cx="2141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Epochs = 100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9"/>
          <p:cNvSpPr txBox="1"/>
          <p:nvPr/>
        </p:nvSpPr>
        <p:spPr>
          <a:xfrm>
            <a:off x="6017125" y="2019850"/>
            <a:ext cx="2141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Epochs = 200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59"/>
          <p:cNvSpPr txBox="1"/>
          <p:nvPr/>
        </p:nvSpPr>
        <p:spPr>
          <a:xfrm>
            <a:off x="1084975" y="4130450"/>
            <a:ext cx="2141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Epochs = 150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59"/>
          <p:cNvSpPr txBox="1"/>
          <p:nvPr/>
        </p:nvSpPr>
        <p:spPr>
          <a:xfrm>
            <a:off x="6384825" y="4130450"/>
            <a:ext cx="16728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Epochs = 250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875" y="1299363"/>
            <a:ext cx="2127287" cy="2127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0"/>
          <p:cNvSpPr txBox="1"/>
          <p:nvPr>
            <p:ph type="title"/>
          </p:nvPr>
        </p:nvSpPr>
        <p:spPr>
          <a:xfrm>
            <a:off x="457200" y="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</a:t>
            </a:r>
            <a:endParaRPr/>
          </a:p>
        </p:txBody>
      </p:sp>
      <p:sp>
        <p:nvSpPr>
          <p:cNvPr id="347" name="Google Shape;347;p60"/>
          <p:cNvSpPr txBox="1"/>
          <p:nvPr>
            <p:ph idx="1" type="body"/>
          </p:nvPr>
        </p:nvSpPr>
        <p:spPr>
          <a:xfrm>
            <a:off x="457200" y="807900"/>
            <a:ext cx="8229600" cy="352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638" y="510249"/>
            <a:ext cx="2745550" cy="18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017" y="2413050"/>
            <a:ext cx="2762783" cy="18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2603100"/>
            <a:ext cx="2628901" cy="16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700775"/>
            <a:ext cx="2628900" cy="171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0"/>
          <p:cNvPicPr preferRelativeResize="0"/>
          <p:nvPr/>
        </p:nvPicPr>
        <p:blipFill rotWithShape="1">
          <a:blip r:embed="rId7">
            <a:alphaModFix/>
          </a:blip>
          <a:srcRect b="8814" l="35319" r="25945" t="9110"/>
          <a:stretch/>
        </p:blipFill>
        <p:spPr>
          <a:xfrm>
            <a:off x="3763200" y="1501088"/>
            <a:ext cx="1796611" cy="214133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0"/>
          <p:cNvSpPr txBox="1"/>
          <p:nvPr/>
        </p:nvSpPr>
        <p:spPr>
          <a:xfrm>
            <a:off x="1132875" y="2261425"/>
            <a:ext cx="11718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Epochs=100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60"/>
          <p:cNvSpPr txBox="1"/>
          <p:nvPr/>
        </p:nvSpPr>
        <p:spPr>
          <a:xfrm>
            <a:off x="6875350" y="2119000"/>
            <a:ext cx="12240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Epochs=200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60"/>
          <p:cNvSpPr txBox="1"/>
          <p:nvPr/>
        </p:nvSpPr>
        <p:spPr>
          <a:xfrm>
            <a:off x="1224025" y="4179900"/>
            <a:ext cx="13932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Epochs=150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60"/>
          <p:cNvSpPr txBox="1"/>
          <p:nvPr/>
        </p:nvSpPr>
        <p:spPr>
          <a:xfrm>
            <a:off x="6751600" y="4160400"/>
            <a:ext cx="14715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Epochs=250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>
            <p:ph type="title"/>
          </p:nvPr>
        </p:nvSpPr>
        <p:spPr>
          <a:xfrm>
            <a:off x="535375" y="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pic>
        <p:nvPicPr>
          <p:cNvPr id="362" name="Google Shape;3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350" y="612850"/>
            <a:ext cx="4109300" cy="34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1"/>
          <p:cNvSpPr txBox="1"/>
          <p:nvPr/>
        </p:nvSpPr>
        <p:spPr>
          <a:xfrm>
            <a:off x="2976675" y="4099175"/>
            <a:ext cx="34239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  250 Epochs</a:t>
            </a:r>
            <a:endParaRPr b="1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 txBox="1"/>
          <p:nvPr>
            <p:ph type="title"/>
          </p:nvPr>
        </p:nvSpPr>
        <p:spPr>
          <a:xfrm>
            <a:off x="457200" y="221375"/>
            <a:ext cx="8229600" cy="65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Confusion Matrix Comparison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525" y="872375"/>
            <a:ext cx="1837475" cy="339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25" y="872375"/>
            <a:ext cx="6836300" cy="33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3"/>
          <p:cNvSpPr txBox="1"/>
          <p:nvPr>
            <p:ph type="title"/>
          </p:nvPr>
        </p:nvSpPr>
        <p:spPr>
          <a:xfrm>
            <a:off x="457200" y="221375"/>
            <a:ext cx="8229600" cy="65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3429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% &amp; Misclassification %</a:t>
            </a:r>
            <a:r>
              <a:rPr lang="en"/>
              <a:t> Comparison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525" y="872375"/>
            <a:ext cx="1837475" cy="339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24775"/>
            <a:ext cx="6674725" cy="29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4"/>
          <p:cNvPicPr preferRelativeResize="0"/>
          <p:nvPr/>
        </p:nvPicPr>
        <p:blipFill rotWithShape="1">
          <a:blip r:embed="rId3">
            <a:alphaModFix/>
          </a:blip>
          <a:srcRect b="4309" l="0" r="0" t="6833"/>
          <a:stretch/>
        </p:blipFill>
        <p:spPr>
          <a:xfrm>
            <a:off x="6380550" y="293150"/>
            <a:ext cx="2486850" cy="40015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3" name="Google Shape;383;p64"/>
          <p:cNvGraphicFramePr/>
          <p:nvPr/>
        </p:nvGraphicFramePr>
        <p:xfrm>
          <a:off x="4150650" y="29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{09F7B200-7C01-459F-BA01-92A39A4FEC2D}</a:tableStyleId>
              </a:tblPr>
              <a:tblGrid>
                <a:gridCol w="1012150"/>
                <a:gridCol w="1070300"/>
              </a:tblGrid>
              <a:tr h="442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Package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Version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42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numpy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1.16.2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42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pandas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0.24.2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42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pillow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5.4.1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42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matplotlib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3.0.3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42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opencv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3.4.1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42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keras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2.2.4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42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tensorflow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1.13.1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42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python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3.6.8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4" name="Google Shape;384;p64"/>
          <p:cNvGraphicFramePr/>
          <p:nvPr/>
        </p:nvGraphicFramePr>
        <p:xfrm>
          <a:off x="310850" y="292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{09F7B200-7C01-459F-BA01-92A39A4FEC2D}</a:tableStyleId>
              </a:tblPr>
              <a:tblGrid>
                <a:gridCol w="1689850"/>
                <a:gridCol w="1689850"/>
              </a:tblGrid>
              <a:tr h="462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Package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Version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62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Processor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Intel Core i7 8750H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62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16 GB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55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Graphics Card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Nvidia GTX 1060 Max-Q (6 GB)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65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Hard Drive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128 GB SSD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55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Windows 10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32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Qlik Sense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2019-01-17T15:04:54.430Z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32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scikit-learn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0.20.3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457200" y="5905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Image Classification using Deep Learning </a:t>
            </a:r>
            <a:endParaRPr/>
          </a:p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457200" y="1619250"/>
            <a:ext cx="58974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an image classifier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Library - PyTorch, OpenCV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Convolutional Neural Networks</a:t>
            </a:r>
            <a:endParaRPr/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7750" y="1619275"/>
            <a:ext cx="2369900" cy="26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457200" y="0"/>
            <a:ext cx="8229600" cy="69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90" name="Google Shape;390;p65"/>
          <p:cNvSpPr txBox="1"/>
          <p:nvPr>
            <p:ph idx="1" type="body"/>
          </p:nvPr>
        </p:nvSpPr>
        <p:spPr>
          <a:xfrm>
            <a:off x="457200" y="690300"/>
            <a:ext cx="5936400" cy="330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Localize Pneumonia in the image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200" y="1082725"/>
            <a:ext cx="6175324" cy="3049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5"/>
          <p:cNvSpPr txBox="1"/>
          <p:nvPr/>
        </p:nvSpPr>
        <p:spPr>
          <a:xfrm>
            <a:off x="946125" y="4114800"/>
            <a:ext cx="5956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http://cnnlocalization.csail.mit.edu/Zhou_Learning_Deep_Features_CVPR_2016_paper.pdf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"/>
          <p:cNvSpPr txBox="1"/>
          <p:nvPr>
            <p:ph type="title"/>
          </p:nvPr>
        </p:nvSpPr>
        <p:spPr>
          <a:xfrm>
            <a:off x="457200" y="152825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98" name="Google Shape;398;p66"/>
          <p:cNvSpPr txBox="1"/>
          <p:nvPr>
            <p:ph idx="1" type="body"/>
          </p:nvPr>
        </p:nvSpPr>
        <p:spPr>
          <a:xfrm>
            <a:off x="457200" y="1066225"/>
            <a:ext cx="8229600" cy="320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the activation map from final Global Average Pooling(GAP)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Localization is this activation map expressed as Heat Map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599" y="1865750"/>
            <a:ext cx="4142348" cy="24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idx="12" type="sldNum"/>
          </p:nvPr>
        </p:nvSpPr>
        <p:spPr>
          <a:xfrm>
            <a:off x="33528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67"/>
          <p:cNvPicPr preferRelativeResize="0"/>
          <p:nvPr/>
        </p:nvPicPr>
        <p:blipFill rotWithShape="1">
          <a:blip r:embed="rId3">
            <a:alphaModFix/>
          </a:blip>
          <a:srcRect b="0" l="0" r="0" t="23342"/>
          <a:stretch/>
        </p:blipFill>
        <p:spPr>
          <a:xfrm>
            <a:off x="1519675" y="1041728"/>
            <a:ext cx="5949949" cy="34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7"/>
          <p:cNvSpPr txBox="1"/>
          <p:nvPr/>
        </p:nvSpPr>
        <p:spPr>
          <a:xfrm>
            <a:off x="1549550" y="117200"/>
            <a:ext cx="5949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32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457200" y="234375"/>
            <a:ext cx="8229600" cy="71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the Art</a:t>
            </a:r>
            <a:endParaRPr/>
          </a:p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457200" y="1041500"/>
            <a:ext cx="5246100" cy="322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CheXNet: Radiologist-Level Pneumonia Detection on Chest X-Rays with Deep Learning</a:t>
            </a:r>
            <a:r>
              <a:rPr lang="en"/>
              <a:t> </a:t>
            </a:r>
            <a:r>
              <a:rPr lang="en"/>
              <a:t>from Stanford ML Group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121 Layered Convolutional Neural Network</a:t>
            </a:r>
            <a:br>
              <a:rPr lang="en"/>
            </a:br>
            <a:r>
              <a:rPr lang="en"/>
              <a:t>trained on 100,000 Chest X rays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Detected 14 diseases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 better than radiologist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Localization using class activation maps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dk2"/>
                </a:solidFill>
                <a:hlinkClick r:id="rId3"/>
              </a:rPr>
              <a:t>Link to Paper</a:t>
            </a:r>
            <a:endParaRPr/>
          </a:p>
        </p:txBody>
      </p:sp>
      <p:pic>
        <p:nvPicPr>
          <p:cNvPr id="136" name="Google Shape;1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175" y="1041500"/>
            <a:ext cx="3284526" cy="3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title"/>
          </p:nvPr>
        </p:nvSpPr>
        <p:spPr>
          <a:xfrm>
            <a:off x="457200" y="19970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142" name="Google Shape;142;p31"/>
          <p:cNvSpPr txBox="1"/>
          <p:nvPr>
            <p:ph idx="1" type="body"/>
          </p:nvPr>
        </p:nvSpPr>
        <p:spPr>
          <a:xfrm>
            <a:off x="457200" y="1619250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Forward Propagation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</a:t>
            </a: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Yann LeCun, Yoshua Bengio &amp; Geoffrey Hinton</a:t>
            </a:r>
            <a:r>
              <a:rPr lang="en"/>
              <a:t>							         </a:t>
            </a:r>
            <a:r>
              <a:rPr b="1" lang="en" sz="1000"/>
              <a:t>https://www.cs.toronto.edu/~hinton/absps/NatureDeepReview.pdf</a:t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0" y="942488"/>
            <a:ext cx="42100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type="title"/>
          </p:nvPr>
        </p:nvSpPr>
        <p:spPr>
          <a:xfrm>
            <a:off x="457200" y="24660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149" name="Google Shape;149;p32"/>
          <p:cNvSpPr txBox="1"/>
          <p:nvPr>
            <p:ph idx="1" type="body"/>
          </p:nvPr>
        </p:nvSpPr>
        <p:spPr>
          <a:xfrm>
            <a:off x="457200" y="989400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Backpropagation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difference in</a:t>
            </a:r>
            <a:br>
              <a:rPr lang="en"/>
            </a:br>
            <a:r>
              <a:rPr lang="en"/>
              <a:t>true value and value predicted</a:t>
            </a:r>
            <a:br>
              <a:rPr lang="en"/>
            </a:br>
            <a:r>
              <a:rPr lang="en"/>
              <a:t>by our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error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 gradient w.r.t all</a:t>
            </a:r>
            <a:br>
              <a:rPr lang="en"/>
            </a:br>
            <a:r>
              <a:rPr lang="en"/>
              <a:t>weights(edges) in the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Propagate the error backward</a:t>
            </a:r>
            <a:br>
              <a:rPr lang="en"/>
            </a:br>
            <a:r>
              <a:rPr lang="en"/>
              <a:t>u</a:t>
            </a:r>
            <a:r>
              <a:rPr lang="en"/>
              <a:t>sing derivative chain rule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weights</a:t>
            </a:r>
            <a:br>
              <a:rPr lang="en"/>
            </a:br>
            <a:br>
              <a:rPr lang="en"/>
            </a:br>
            <a:r>
              <a:rPr lang="en"/>
              <a:t>							</a:t>
            </a:r>
            <a:r>
              <a:rPr b="1" lang="en" sz="1000"/>
              <a:t>https://www.cs.toronto.edu/~hinton/absps/NatureDeepReview.pdf</a:t>
            </a:r>
            <a:endParaRPr b="1" sz="10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975" y="933450"/>
            <a:ext cx="4210050" cy="31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type="title"/>
          </p:nvPr>
        </p:nvSpPr>
        <p:spPr>
          <a:xfrm>
            <a:off x="457200" y="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156" name="Google Shape;156;p33"/>
          <p:cNvSpPr txBox="1"/>
          <p:nvPr>
            <p:ph idx="1" type="body"/>
          </p:nvPr>
        </p:nvSpPr>
        <p:spPr>
          <a:xfrm>
            <a:off x="457200" y="1619250"/>
            <a:ext cx="8229600" cy="265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46175"/>
            <a:ext cx="8229600" cy="358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title"/>
          </p:nvPr>
        </p:nvSpPr>
        <p:spPr>
          <a:xfrm>
            <a:off x="457200" y="-62550"/>
            <a:ext cx="8229600" cy="74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	</a:t>
            </a:r>
            <a:endParaRPr/>
          </a:p>
        </p:txBody>
      </p:sp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025" y="1285100"/>
            <a:ext cx="6559051" cy="28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4"/>
          <p:cNvSpPr txBox="1"/>
          <p:nvPr/>
        </p:nvSpPr>
        <p:spPr>
          <a:xfrm>
            <a:off x="1382025" y="4130450"/>
            <a:ext cx="6112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  Our model has  </a:t>
            </a:r>
            <a:r>
              <a:rPr b="1" lang="en" sz="18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1,423,418 </a:t>
            </a:r>
            <a:endParaRPr b="1"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60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4"/>
          <p:cNvSpPr txBox="1"/>
          <p:nvPr/>
        </p:nvSpPr>
        <p:spPr>
          <a:xfrm>
            <a:off x="1382025" y="756025"/>
            <a:ext cx="7329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6096"/>
                </a:solidFill>
                <a:latin typeface="Calibri"/>
                <a:ea typeface="Calibri"/>
                <a:cs typeface="Calibri"/>
                <a:sym typeface="Calibri"/>
              </a:rPr>
              <a:t>Why training them is hard 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UD Primary and Secondary">
      <a:dk1>
        <a:srgbClr val="000000"/>
      </a:dk1>
      <a:lt1>
        <a:srgbClr val="FFFFFF"/>
      </a:lt1>
      <a:dk2>
        <a:srgbClr val="00539F"/>
      </a:dk2>
      <a:lt2>
        <a:srgbClr val="EEECE1"/>
      </a:lt2>
      <a:accent1>
        <a:srgbClr val="4F81BD"/>
      </a:accent1>
      <a:accent2>
        <a:srgbClr val="AF1E2D"/>
      </a:accent2>
      <a:accent3>
        <a:srgbClr val="BED600"/>
      </a:accent3>
      <a:accent4>
        <a:srgbClr val="5A8E22"/>
      </a:accent4>
      <a:accent5>
        <a:srgbClr val="00A0DF"/>
      </a:accent5>
      <a:accent6>
        <a:srgbClr val="EF8200"/>
      </a:accent6>
      <a:hlink>
        <a:srgbClr val="005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